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323" r:id="rId2"/>
    <p:sldId id="398" r:id="rId3"/>
    <p:sldId id="467" r:id="rId4"/>
    <p:sldId id="301" r:id="rId5"/>
    <p:sldId id="404" r:id="rId6"/>
    <p:sldId id="403" r:id="rId7"/>
    <p:sldId id="542" r:id="rId8"/>
    <p:sldId id="392" r:id="rId9"/>
    <p:sldId id="543" r:id="rId10"/>
    <p:sldId id="544" r:id="rId11"/>
    <p:sldId id="410" r:id="rId12"/>
    <p:sldId id="409" r:id="rId13"/>
    <p:sldId id="545" r:id="rId14"/>
    <p:sldId id="546" r:id="rId15"/>
    <p:sldId id="258" r:id="rId16"/>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4000" kern="1200">
        <a:solidFill>
          <a:schemeClr val="tx1"/>
        </a:solidFill>
        <a:latin typeface="Arial" charset="0"/>
        <a:ea typeface="+mn-ea"/>
        <a:cs typeface="Arial" charset="0"/>
      </a:defRPr>
    </a:lvl1pPr>
    <a:lvl2pPr marL="457200" algn="l" rtl="0" fontAlgn="base">
      <a:spcBef>
        <a:spcPct val="0"/>
      </a:spcBef>
      <a:spcAft>
        <a:spcPct val="0"/>
      </a:spcAft>
      <a:defRPr sz="4000" kern="1200">
        <a:solidFill>
          <a:schemeClr val="tx1"/>
        </a:solidFill>
        <a:latin typeface="Arial" charset="0"/>
        <a:ea typeface="+mn-ea"/>
        <a:cs typeface="Arial" charset="0"/>
      </a:defRPr>
    </a:lvl2pPr>
    <a:lvl3pPr marL="914400" algn="l" rtl="0" fontAlgn="base">
      <a:spcBef>
        <a:spcPct val="0"/>
      </a:spcBef>
      <a:spcAft>
        <a:spcPct val="0"/>
      </a:spcAft>
      <a:defRPr sz="4000" kern="1200">
        <a:solidFill>
          <a:schemeClr val="tx1"/>
        </a:solidFill>
        <a:latin typeface="Arial" charset="0"/>
        <a:ea typeface="+mn-ea"/>
        <a:cs typeface="Arial" charset="0"/>
      </a:defRPr>
    </a:lvl3pPr>
    <a:lvl4pPr marL="1371600" algn="l" rtl="0" fontAlgn="base">
      <a:spcBef>
        <a:spcPct val="0"/>
      </a:spcBef>
      <a:spcAft>
        <a:spcPct val="0"/>
      </a:spcAft>
      <a:defRPr sz="4000" kern="1200">
        <a:solidFill>
          <a:schemeClr val="tx1"/>
        </a:solidFill>
        <a:latin typeface="Arial" charset="0"/>
        <a:ea typeface="+mn-ea"/>
        <a:cs typeface="Arial" charset="0"/>
      </a:defRPr>
    </a:lvl4pPr>
    <a:lvl5pPr marL="1828800" algn="l" rtl="0" fontAlgn="base">
      <a:spcBef>
        <a:spcPct val="0"/>
      </a:spcBef>
      <a:spcAft>
        <a:spcPct val="0"/>
      </a:spcAft>
      <a:defRPr sz="4000" kern="1200">
        <a:solidFill>
          <a:schemeClr val="tx1"/>
        </a:solidFill>
        <a:latin typeface="Arial" charset="0"/>
        <a:ea typeface="+mn-ea"/>
        <a:cs typeface="Arial" charset="0"/>
      </a:defRPr>
    </a:lvl5pPr>
    <a:lvl6pPr marL="2286000" algn="l" defTabSz="914400" rtl="0" eaLnBrk="1" latinLnBrk="0" hangingPunct="1">
      <a:defRPr sz="4000" kern="1200">
        <a:solidFill>
          <a:schemeClr val="tx1"/>
        </a:solidFill>
        <a:latin typeface="Arial" charset="0"/>
        <a:ea typeface="+mn-ea"/>
        <a:cs typeface="Arial" charset="0"/>
      </a:defRPr>
    </a:lvl6pPr>
    <a:lvl7pPr marL="2743200" algn="l" defTabSz="914400" rtl="0" eaLnBrk="1" latinLnBrk="0" hangingPunct="1">
      <a:defRPr sz="4000" kern="1200">
        <a:solidFill>
          <a:schemeClr val="tx1"/>
        </a:solidFill>
        <a:latin typeface="Arial" charset="0"/>
        <a:ea typeface="+mn-ea"/>
        <a:cs typeface="Arial" charset="0"/>
      </a:defRPr>
    </a:lvl7pPr>
    <a:lvl8pPr marL="3200400" algn="l" defTabSz="914400" rtl="0" eaLnBrk="1" latinLnBrk="0" hangingPunct="1">
      <a:defRPr sz="4000" kern="1200">
        <a:solidFill>
          <a:schemeClr val="tx1"/>
        </a:solidFill>
        <a:latin typeface="Arial" charset="0"/>
        <a:ea typeface="+mn-ea"/>
        <a:cs typeface="Arial" charset="0"/>
      </a:defRPr>
    </a:lvl8pPr>
    <a:lvl9pPr marL="3657600" algn="l" defTabSz="914400" rtl="0" eaLnBrk="1" latinLnBrk="0" hangingPunct="1">
      <a:defRPr sz="4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2">
          <p15:clr>
            <a:srgbClr val="A4A3A4"/>
          </p15:clr>
        </p15:guide>
        <p15:guide id="2" orient="horz" pos="76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66"/>
    <a:srgbClr val="FFCC66"/>
    <a:srgbClr val="CC6600"/>
    <a:srgbClr val="9900CC"/>
    <a:srgbClr val="D1A2E6"/>
    <a:srgbClr val="FDAB9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75" autoAdjust="0"/>
  </p:normalViewPr>
  <p:slideViewPr>
    <p:cSldViewPr showGuides="1">
      <p:cViewPr varScale="1">
        <p:scale>
          <a:sx n="108" d="100"/>
          <a:sy n="108" d="100"/>
        </p:scale>
        <p:origin x="504" y="102"/>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1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0068" y="4404359"/>
            <a:ext cx="5124864" cy="4171633"/>
          </a:xfrm>
          <a:prstGeom prst="rect">
            <a:avLst/>
          </a:prstGeom>
          <a:noFill/>
          <a:ln w="12700">
            <a:noFill/>
            <a:miter lim="800000"/>
            <a:headEnd/>
            <a:tailEnd/>
          </a:ln>
          <a:effectLst/>
        </p:spPr>
        <p:txBody>
          <a:bodyPr vert="horz" wrap="square" lIns="92195" tIns="45288" rIns="92195" bIns="45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1" name="Rectangle 3"/>
          <p:cNvSpPr>
            <a:spLocks noGrp="1" noRot="1" noChangeAspect="1" noChangeArrowheads="1" noTextEdit="1"/>
          </p:cNvSpPr>
          <p:nvPr>
            <p:ph type="sldImg" idx="2"/>
          </p:nvPr>
        </p:nvSpPr>
        <p:spPr bwMode="auto">
          <a:xfrm>
            <a:off x="1176338" y="693738"/>
            <a:ext cx="4633912"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86760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latin typeface="Times New Roman" pitchFamily="18" charset="0"/>
            </a:endParaRPr>
          </a:p>
        </p:txBody>
      </p:sp>
    </p:spTree>
    <p:extLst>
      <p:ext uri="{BB962C8B-B14F-4D97-AF65-F5344CB8AC3E}">
        <p14:creationId xmlns:p14="http://schemas.microsoft.com/office/powerpoint/2010/main" val="102282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BE953-2CE2-0043-A334-A060A269F2F6}" type="slidenum">
              <a:rPr lang="en-US" smtClean="0"/>
              <a:t>3</a:t>
            </a:fld>
            <a:endParaRPr lang="en-US" dirty="0"/>
          </a:p>
        </p:txBody>
      </p:sp>
    </p:spTree>
    <p:extLst>
      <p:ext uri="{BB962C8B-B14F-4D97-AF65-F5344CB8AC3E}">
        <p14:creationId xmlns:p14="http://schemas.microsoft.com/office/powerpoint/2010/main" val="28564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latin typeface="Times New Roman" pitchFamily="18" charset="0"/>
              </a:rPr>
              <a:t>Meeting are held weekly</a:t>
            </a:r>
          </a:p>
        </p:txBody>
      </p:sp>
    </p:spTree>
    <p:extLst>
      <p:ext uri="{BB962C8B-B14F-4D97-AF65-F5344CB8AC3E}">
        <p14:creationId xmlns:p14="http://schemas.microsoft.com/office/powerpoint/2010/main" val="3267045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dirty="0"/>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21449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246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729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17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071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878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77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434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59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5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381000" y="533400"/>
            <a:ext cx="8305800" cy="1371600"/>
          </a:xfrm>
        </p:spPr>
        <p:txBody>
          <a:bodyPr anchor="t"/>
          <a:lstStyle/>
          <a:p>
            <a:r>
              <a:rPr lang="en-US" dirty="0"/>
              <a:t>Click to edit Master title style</a:t>
            </a:r>
          </a:p>
        </p:txBody>
      </p:sp>
    </p:spTree>
    <p:extLst>
      <p:ext uri="{BB962C8B-B14F-4D97-AF65-F5344CB8AC3E}">
        <p14:creationId xmlns:p14="http://schemas.microsoft.com/office/powerpoint/2010/main" val="30186050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D:\Vugraph Info\Vugraph Templates\Templates-NEW-NMP and Bureau\ident_4_onscreen_png.png"/>
          <p:cNvPicPr>
            <a:picLocks noChangeAspect="1" noChangeArrowheads="1"/>
          </p:cNvPicPr>
          <p:nvPr userDrawn="1"/>
        </p:nvPicPr>
        <p:blipFill>
          <a:blip r:embed="rId3">
            <a:lum bright="100000"/>
            <a:extLst>
              <a:ext uri="{28A0092B-C50C-407E-A947-70E740481C1C}">
                <a14:useLocalDpi xmlns:a14="http://schemas.microsoft.com/office/drawing/2010/main" val="0"/>
              </a:ext>
            </a:extLst>
          </a:blip>
          <a:srcRect/>
          <a:stretch>
            <a:fillRect/>
          </a:stretch>
        </p:blipFill>
        <p:spPr bwMode="black">
          <a:xfrm>
            <a:off x="2743200" y="2514600"/>
            <a:ext cx="37131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30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137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144000" cy="1295400"/>
          </a:xfrm>
          <a:prstGeom prst="rect">
            <a:avLst/>
          </a:prstGeom>
          <a:solidFill>
            <a:schemeClr val="accent4">
              <a:lumMod val="95000"/>
              <a:lumOff val="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7" name="Rectangle 6"/>
          <p:cNvSpPr/>
          <p:nvPr userDrawn="1"/>
        </p:nvSpPr>
        <p:spPr bwMode="auto">
          <a:xfrm>
            <a:off x="0" y="0"/>
            <a:ext cx="9144000" cy="533400"/>
          </a:xfrm>
          <a:prstGeom prst="rect">
            <a:avLst/>
          </a:prstGeom>
          <a:solidFill>
            <a:schemeClr val="accent4">
              <a:lumMod val="85000"/>
              <a:lumOff val="1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1028" name="Rectangle 2"/>
          <p:cNvSpPr>
            <a:spLocks noGrp="1" noChangeArrowheads="1"/>
          </p:cNvSpPr>
          <p:nvPr>
            <p:ph type="title"/>
          </p:nvPr>
        </p:nvSpPr>
        <p:spPr bwMode="auto">
          <a:xfrm>
            <a:off x="381000" y="152400"/>
            <a:ext cx="830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dirty="0"/>
              <a:t>Click to edit Master </a:t>
            </a:r>
          </a:p>
        </p:txBody>
      </p:sp>
      <p:sp>
        <p:nvSpPr>
          <p:cNvPr id="1029" name="Rectangle 3"/>
          <p:cNvSpPr>
            <a:spLocks noGrp="1" noChangeArrowheads="1"/>
          </p:cNvSpPr>
          <p:nvPr>
            <p:ph type="body" idx="1"/>
          </p:nvPr>
        </p:nvSpPr>
        <p:spPr bwMode="auto">
          <a:xfrm>
            <a:off x="381000" y="16002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030" name="Picture 11" descr="D:\Vugraph Info\Vugraph Templates\Templates-NEW-NMP and Bureau\ident-small_4_onscreen_png.png"/>
          <p:cNvPicPr>
            <a:picLocks noChangeAspect="1" noChangeArrowheads="1"/>
          </p:cNvPicPr>
          <p:nvPr/>
        </p:nvPicPr>
        <p:blipFill>
          <a:blip r:embed="rId15">
            <a:lum bright="84000" contrast="14000"/>
            <a:extLst>
              <a:ext uri="{28A0092B-C50C-407E-A947-70E740481C1C}">
                <a14:useLocalDpi xmlns:a14="http://schemas.microsoft.com/office/drawing/2010/main" val="0"/>
              </a:ext>
            </a:extLst>
          </a:blip>
          <a:srcRect/>
          <a:stretch>
            <a:fillRect/>
          </a:stretch>
        </p:blipFill>
        <p:spPr bwMode="black">
          <a:xfrm>
            <a:off x="381000" y="6049630"/>
            <a:ext cx="1338674" cy="4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4"/>
          <p:cNvSpPr txBox="1">
            <a:spLocks noChangeArrowheads="1"/>
          </p:cNvSpPr>
          <p:nvPr userDrawn="1"/>
        </p:nvSpPr>
        <p:spPr bwMode="auto">
          <a:xfrm>
            <a:off x="381000" y="152400"/>
            <a:ext cx="533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defRPr/>
            </a:pPr>
            <a:r>
              <a:rPr lang="en-US" sz="1400" dirty="0">
                <a:solidFill>
                  <a:srgbClr val="6D6D6D"/>
                </a:solidFill>
              </a:rPr>
              <a:t>Joint Agency Commercial Imagery Evaluation (JACIE)</a:t>
            </a:r>
          </a:p>
        </p:txBody>
      </p:sp>
      <p:pic>
        <p:nvPicPr>
          <p:cNvPr id="2" name="Picture 1">
            <a:extLst>
              <a:ext uri="{FF2B5EF4-FFF2-40B4-BE49-F238E27FC236}">
                <a16:creationId xmlns:a16="http://schemas.microsoft.com/office/drawing/2014/main" id="{996D5D72-1905-4C1C-9C53-EF26CA3C8B92}"/>
              </a:ext>
            </a:extLst>
          </p:cNvPr>
          <p:cNvPicPr>
            <a:picLocks noChangeAspect="1"/>
          </p:cNvPicPr>
          <p:nvPr userDrawn="1"/>
        </p:nvPicPr>
        <p:blipFill>
          <a:blip r:embed="rId16"/>
          <a:stretch>
            <a:fillRect/>
          </a:stretch>
        </p:blipFill>
        <p:spPr>
          <a:xfrm>
            <a:off x="7283854" y="5977613"/>
            <a:ext cx="1400175" cy="564723"/>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79" r:id="rId2"/>
    <p:sldLayoutId id="2147483680" r:id="rId3"/>
    <p:sldLayoutId id="2147483681" r:id="rId4"/>
    <p:sldLayoutId id="2147483682" r:id="rId5"/>
    <p:sldLayoutId id="2147483683" r:id="rId6"/>
    <p:sldLayoutId id="2147483689" r:id="rId7"/>
    <p:sldLayoutId id="2147483690" r:id="rId8"/>
    <p:sldLayoutId id="2147483684" r:id="rId9"/>
    <p:sldLayoutId id="2147483685" r:id="rId10"/>
    <p:sldLayoutId id="2147483686" r:id="rId11"/>
    <p:sldLayoutId id="2147483687" r:id="rId12"/>
    <p:sldLayoutId id="2147483691" r:id="rId13"/>
  </p:sldLayoutIdLst>
  <p:hf hdr="0" ftr="0" dt="0"/>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nsaas@usg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3" Type="http://schemas.openxmlformats.org/officeDocument/2006/relationships/hyperlink" Target="https://www.usgs.gov/land-resources/eros/calval/jac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alval.cr.usgs.gov/jaci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7"/>
          <p:cNvSpPr txBox="1">
            <a:spLocks noChangeArrowheads="1"/>
          </p:cNvSpPr>
          <p:nvPr/>
        </p:nvSpPr>
        <p:spPr bwMode="auto">
          <a:xfrm>
            <a:off x="533400" y="510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l" rtl="0" eaLnBrk="0" fontAlgn="base" hangingPunct="0">
              <a:spcBef>
                <a:spcPct val="20000"/>
              </a:spcBef>
              <a:spcAft>
                <a:spcPct val="0"/>
              </a:spcAft>
              <a:buClr>
                <a:srgbClr val="FFFF99"/>
              </a:buClr>
              <a:buSzPct val="125000"/>
              <a:buFont typeface="Wingdings" pitchFamily="2" charset="2"/>
              <a:buNone/>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algn="ctr">
              <a:lnSpc>
                <a:spcPct val="70000"/>
              </a:lnSpc>
              <a:defRPr/>
            </a:pPr>
            <a:r>
              <a:rPr lang="en-US" sz="1400" dirty="0">
                <a:latin typeface="+mj-lt"/>
                <a:ea typeface="+mj-ea"/>
                <a:cs typeface="+mj-cs"/>
              </a:rPr>
              <a:t>Greg Stensaas, </a:t>
            </a:r>
            <a:r>
              <a:rPr lang="en-US" sz="1400" dirty="0">
                <a:hlinkClick r:id="rId3"/>
              </a:rPr>
              <a:t>stensaas@usgs.gov</a:t>
            </a:r>
            <a:endParaRPr lang="en-US" sz="1400" dirty="0"/>
          </a:p>
          <a:p>
            <a:pPr algn="ctr">
              <a:lnSpc>
                <a:spcPct val="70000"/>
              </a:lnSpc>
              <a:defRPr/>
            </a:pPr>
            <a:endParaRPr lang="en-US" sz="1400" dirty="0"/>
          </a:p>
          <a:p>
            <a:pPr algn="ctr">
              <a:lnSpc>
                <a:spcPct val="70000"/>
              </a:lnSpc>
              <a:defRPr/>
            </a:pPr>
            <a:r>
              <a:rPr lang="en-US" sz="1400" dirty="0">
                <a:latin typeface="+mj-lt"/>
                <a:ea typeface="+mj-ea"/>
                <a:cs typeface="+mj-cs"/>
              </a:rPr>
              <a:t>USGS Earth Resources Observation and Science Center (EROS)</a:t>
            </a:r>
          </a:p>
          <a:p>
            <a:pPr algn="ctr">
              <a:lnSpc>
                <a:spcPct val="70000"/>
              </a:lnSpc>
              <a:defRPr/>
            </a:pPr>
            <a:r>
              <a:rPr lang="en-US" sz="1400" dirty="0">
                <a:latin typeface="+mj-lt"/>
                <a:ea typeface="+mj-ea"/>
                <a:cs typeface="+mj-cs"/>
              </a:rPr>
              <a:t>JACIE Co-Chair</a:t>
            </a:r>
          </a:p>
        </p:txBody>
      </p:sp>
      <p:sp>
        <p:nvSpPr>
          <p:cNvPr id="7" name="Rectangle 1027"/>
          <p:cNvSpPr txBox="1">
            <a:spLocks noChangeArrowheads="1"/>
          </p:cNvSpPr>
          <p:nvPr/>
        </p:nvSpPr>
        <p:spPr bwMode="auto">
          <a:xfrm>
            <a:off x="457200" y="4311747"/>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l" rtl="0" eaLnBrk="0" fontAlgn="base" hangingPunct="0">
              <a:spcBef>
                <a:spcPct val="20000"/>
              </a:spcBef>
              <a:spcAft>
                <a:spcPct val="0"/>
              </a:spcAft>
              <a:buClr>
                <a:srgbClr val="FFFF99"/>
              </a:buClr>
              <a:buSzPct val="125000"/>
              <a:buFont typeface="Wingdings" pitchFamily="2" charset="2"/>
              <a:buNone/>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algn="ctr">
              <a:lnSpc>
                <a:spcPct val="70000"/>
              </a:lnSpc>
              <a:defRPr/>
            </a:pPr>
            <a:r>
              <a:rPr lang="en-US" sz="2400" dirty="0">
                <a:latin typeface="+mj-lt"/>
                <a:ea typeface="+mj-ea"/>
                <a:cs typeface="+mj-cs"/>
              </a:rPr>
              <a:t>September 24, 2019</a:t>
            </a:r>
          </a:p>
        </p:txBody>
      </p:sp>
      <p:sp>
        <p:nvSpPr>
          <p:cNvPr id="162819" name="Rectangle 1027"/>
          <p:cNvSpPr>
            <a:spLocks noGrp="1" noChangeArrowheads="1"/>
          </p:cNvSpPr>
          <p:nvPr>
            <p:ph type="subTitle" idx="1"/>
          </p:nvPr>
        </p:nvSpPr>
        <p:spPr>
          <a:xfrm>
            <a:off x="419100" y="3342305"/>
            <a:ext cx="8305800" cy="762000"/>
          </a:xfrm>
        </p:spPr>
        <p:txBody>
          <a:bodyPr/>
          <a:lstStyle/>
          <a:p>
            <a:pPr algn="ctr">
              <a:lnSpc>
                <a:spcPct val="70000"/>
              </a:lnSpc>
              <a:defRPr/>
            </a:pPr>
            <a:r>
              <a:rPr lang="en-US" sz="2400" i="1" dirty="0">
                <a:solidFill>
                  <a:srgbClr val="FFFF82"/>
                </a:solidFill>
                <a:latin typeface="Arial Narrow" pitchFamily="34" charset="0"/>
              </a:rPr>
              <a:t>Civil Commercial Imagery Evaluation Workshop</a:t>
            </a:r>
            <a:endParaRPr lang="en-US" sz="2400" dirty="0">
              <a:latin typeface="+mj-lt"/>
              <a:ea typeface="+mj-ea"/>
              <a:cs typeface="+mj-cs"/>
            </a:endParaRPr>
          </a:p>
        </p:txBody>
      </p:sp>
      <p:sp>
        <p:nvSpPr>
          <p:cNvPr id="5123" name="Rectangle 1026"/>
          <p:cNvSpPr>
            <a:spLocks noGrp="1" noChangeArrowheads="1"/>
          </p:cNvSpPr>
          <p:nvPr>
            <p:ph type="ctrTitle"/>
          </p:nvPr>
        </p:nvSpPr>
        <p:spPr>
          <a:xfrm>
            <a:off x="190500" y="2098955"/>
            <a:ext cx="8763000" cy="1066800"/>
          </a:xfrm>
        </p:spPr>
        <p:txBody>
          <a:bodyPr/>
          <a:lstStyle/>
          <a:p>
            <a:pPr algn="ctr"/>
            <a:r>
              <a:rPr lang="en-US" sz="2400" dirty="0">
                <a:solidFill>
                  <a:schemeClr val="bg1"/>
                </a:solidFill>
              </a:rPr>
              <a:t>Joint Agency Commercial Imagery Evaluation (JACIE)</a:t>
            </a:r>
            <a:endParaRPr lang="en-US" sz="3600" dirty="0">
              <a:solidFill>
                <a:schemeClr val="bg1"/>
              </a:solidFill>
            </a:endParaRPr>
          </a:p>
        </p:txBody>
      </p:sp>
      <p:sp>
        <p:nvSpPr>
          <p:cNvPr id="5" name="Rectangle 4" descr="JACIE logo"/>
          <p:cNvSpPr/>
          <p:nvPr/>
        </p:nvSpPr>
        <p:spPr bwMode="auto">
          <a:xfrm>
            <a:off x="0" y="0"/>
            <a:ext cx="9144000" cy="1600200"/>
          </a:xfrm>
          <a:prstGeom prst="rect">
            <a:avLst/>
          </a:prstGeom>
          <a:solidFill>
            <a:schemeClr val="accent4">
              <a:lumMod val="95000"/>
              <a:lumOff val="5000"/>
            </a:schemeClr>
          </a:solidFill>
          <a:ln w="12700" cap="flat" cmpd="sng" algn="ctr">
            <a:noFill/>
            <a:prstDash val="solid"/>
            <a:round/>
            <a:headEnd type="none" w="med" len="med"/>
            <a:tailEnd type="none" w="med" len="med"/>
          </a:ln>
          <a:effectLst/>
        </p:spPr>
        <p:txBody>
          <a:bodyPr/>
          <a:lstStyle/>
          <a:p>
            <a:pPr eaLnBrk="0" hangingPunct="0">
              <a:defRPr/>
            </a:pPr>
            <a:endParaRPr lang="en-US" dirty="0">
              <a:cs typeface="+mn-cs"/>
            </a:endParaRPr>
          </a:p>
        </p:txBody>
      </p:sp>
      <p:pic>
        <p:nvPicPr>
          <p:cNvPr id="2" name="Picture 1" descr="JACIE logo">
            <a:extLst>
              <a:ext uri="{FF2B5EF4-FFF2-40B4-BE49-F238E27FC236}">
                <a16:creationId xmlns:a16="http://schemas.microsoft.com/office/drawing/2014/main" id="{DB0444A8-1B4F-4338-9F11-44270DDFC846}"/>
              </a:ext>
            </a:extLst>
          </p:cNvPr>
          <p:cNvPicPr>
            <a:picLocks noChangeAspect="1"/>
          </p:cNvPicPr>
          <p:nvPr/>
        </p:nvPicPr>
        <p:blipFill>
          <a:blip r:embed="rId4"/>
          <a:stretch>
            <a:fillRect/>
          </a:stretch>
        </p:blipFill>
        <p:spPr>
          <a:xfrm>
            <a:off x="0" y="-60853"/>
            <a:ext cx="9144000" cy="1697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44DEE6-A72C-49EE-B3A9-5B7DE3610270}"/>
              </a:ext>
            </a:extLst>
          </p:cNvPr>
          <p:cNvSpPr>
            <a:spLocks noGrp="1"/>
          </p:cNvSpPr>
          <p:nvPr>
            <p:ph idx="1"/>
          </p:nvPr>
        </p:nvSpPr>
        <p:spPr/>
        <p:txBody>
          <a:bodyPr/>
          <a:lstStyle/>
          <a:p>
            <a:r>
              <a:rPr lang="en-US" dirty="0"/>
              <a:t>Picture before lunch Today, Tuesday 9/24</a:t>
            </a:r>
          </a:p>
          <a:p>
            <a:r>
              <a:rPr lang="en-US" dirty="0"/>
              <a:t>Poster Session – Poster personnel will be available for discussion after the lunch break and before we begin afternoon session</a:t>
            </a:r>
          </a:p>
          <a:p>
            <a:pPr lvl="1"/>
            <a:r>
              <a:rPr lang="en-US" dirty="0"/>
              <a:t>Please review and ask questions – POC is listed on poster – look them up</a:t>
            </a:r>
          </a:p>
          <a:p>
            <a:r>
              <a:rPr lang="en-US" dirty="0"/>
              <a:t>Survey Form – Please fill out and drop off at table with Bobbi</a:t>
            </a:r>
          </a:p>
          <a:p>
            <a:pPr lvl="1"/>
            <a:endParaRPr lang="en-US" dirty="0"/>
          </a:p>
          <a:p>
            <a:endParaRPr lang="en-US" dirty="0"/>
          </a:p>
        </p:txBody>
      </p:sp>
      <p:sp>
        <p:nvSpPr>
          <p:cNvPr id="3" name="Title 2"/>
          <p:cNvSpPr>
            <a:spLocks noGrp="1"/>
          </p:cNvSpPr>
          <p:nvPr>
            <p:ph type="title"/>
          </p:nvPr>
        </p:nvSpPr>
        <p:spPr>
          <a:xfrm>
            <a:off x="190500" y="228600"/>
            <a:ext cx="8763000" cy="1371600"/>
          </a:xfrm>
        </p:spPr>
        <p:txBody>
          <a:bodyPr/>
          <a:lstStyle/>
          <a:p>
            <a:r>
              <a:rPr lang="en-US" dirty="0"/>
              <a:t>JACIE 2019 – Reston, VA (USGS)</a:t>
            </a:r>
          </a:p>
        </p:txBody>
      </p:sp>
    </p:spTree>
    <p:extLst>
      <p:ext uri="{BB962C8B-B14F-4D97-AF65-F5344CB8AC3E}">
        <p14:creationId xmlns:p14="http://schemas.microsoft.com/office/powerpoint/2010/main" val="135257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t>WiFi  = IGSVisitor</a:t>
            </a:r>
          </a:p>
          <a:p>
            <a:r>
              <a:rPr lang="en-US" sz="3600" dirty="0"/>
              <a:t>Username: jacie  </a:t>
            </a:r>
          </a:p>
          <a:p>
            <a:pPr lvl="1"/>
            <a:r>
              <a:rPr lang="en-US" sz="3200" dirty="0"/>
              <a:t>OGS</a:t>
            </a:r>
          </a:p>
          <a:p>
            <a:r>
              <a:rPr lang="en-US" sz="3600" dirty="0"/>
              <a:t>Password: usgsusgs</a:t>
            </a:r>
          </a:p>
          <a:p>
            <a:pPr lvl="1"/>
            <a:r>
              <a:rPr lang="en-US" sz="3200"/>
              <a:t>Desk1234</a:t>
            </a:r>
            <a:endParaRPr lang="en-US" sz="3200" dirty="0"/>
          </a:p>
          <a:p>
            <a:endParaRPr lang="en-US" sz="3600" dirty="0"/>
          </a:p>
        </p:txBody>
      </p:sp>
      <p:sp>
        <p:nvSpPr>
          <p:cNvPr id="3" name="Title 2"/>
          <p:cNvSpPr>
            <a:spLocks noGrp="1"/>
          </p:cNvSpPr>
          <p:nvPr>
            <p:ph type="title"/>
          </p:nvPr>
        </p:nvSpPr>
        <p:spPr/>
        <p:txBody>
          <a:bodyPr/>
          <a:lstStyle/>
          <a:p>
            <a:r>
              <a:rPr lang="en-US" dirty="0"/>
              <a:t>WiFi info</a:t>
            </a:r>
          </a:p>
        </p:txBody>
      </p:sp>
    </p:spTree>
    <p:extLst>
      <p:ext uri="{BB962C8B-B14F-4D97-AF65-F5344CB8AC3E}">
        <p14:creationId xmlns:p14="http://schemas.microsoft.com/office/powerpoint/2010/main" val="9118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05800" cy="685800"/>
          </a:xfrm>
        </p:spPr>
        <p:txBody>
          <a:bodyPr/>
          <a:lstStyle/>
          <a:p>
            <a:r>
              <a:rPr lang="en-US" sz="2800" dirty="0"/>
              <a:t>Government / Industry Panel Sessions</a:t>
            </a:r>
          </a:p>
        </p:txBody>
      </p:sp>
      <p:sp>
        <p:nvSpPr>
          <p:cNvPr id="2" name="Content Placeholder 1"/>
          <p:cNvSpPr>
            <a:spLocks noGrp="1"/>
          </p:cNvSpPr>
          <p:nvPr>
            <p:ph sz="half" idx="1"/>
          </p:nvPr>
        </p:nvSpPr>
        <p:spPr>
          <a:xfrm>
            <a:off x="228600" y="1371599"/>
            <a:ext cx="4724400" cy="5410201"/>
          </a:xfrm>
        </p:spPr>
        <p:txBody>
          <a:bodyPr>
            <a:normAutofit fontScale="32500" lnSpcReduction="20000"/>
          </a:bodyPr>
          <a:lstStyle/>
          <a:p>
            <a:pPr marL="0" indent="0">
              <a:buNone/>
            </a:pPr>
            <a:r>
              <a:rPr lang="en-US" sz="4300" u="sng" dirty="0"/>
              <a:t>Session 1: Government Panel:</a:t>
            </a:r>
            <a:endParaRPr lang="en-US" sz="4300" b="0" dirty="0"/>
          </a:p>
          <a:p>
            <a:pPr marL="0" indent="0">
              <a:buNone/>
            </a:pPr>
            <a:r>
              <a:rPr lang="en-US" sz="4300" u="sng" dirty="0"/>
              <a:t>“Operating in a World of Multiple Data Sources”</a:t>
            </a:r>
            <a:endParaRPr lang="en-US" sz="4300" b="0" dirty="0"/>
          </a:p>
          <a:p>
            <a:pPr marL="0" indent="0">
              <a:buNone/>
            </a:pPr>
            <a:r>
              <a:rPr lang="en-US" sz="4300" dirty="0"/>
              <a:t> 9:00 AM </a:t>
            </a:r>
            <a:r>
              <a:rPr lang="en-US" sz="4300" b="0" dirty="0"/>
              <a:t>(Moderator - Greg Stensaas)</a:t>
            </a:r>
            <a:endParaRPr lang="en-US" sz="4300" u="sng" dirty="0"/>
          </a:p>
          <a:p>
            <a:pPr marL="0" indent="0">
              <a:buNone/>
            </a:pPr>
            <a:r>
              <a:rPr lang="en-US" sz="4300" u="sng" dirty="0"/>
              <a:t>Follow-up from JACIE 2018</a:t>
            </a:r>
            <a:r>
              <a:rPr lang="en-US" sz="4300" b="0" u="sng" dirty="0"/>
              <a:t> - </a:t>
            </a:r>
            <a:r>
              <a:rPr lang="en-US" sz="4300" b="0" dirty="0"/>
              <a:t>NOAA NESIS – comments provided by Dr. Mitch Goldberg</a:t>
            </a:r>
          </a:p>
          <a:p>
            <a:pPr marL="0" indent="0">
              <a:buNone/>
            </a:pPr>
            <a:endParaRPr lang="en-US" sz="4300" u="sng" dirty="0"/>
          </a:p>
          <a:p>
            <a:pPr marL="0" indent="0">
              <a:buNone/>
            </a:pPr>
            <a:r>
              <a:rPr lang="en-US" sz="4300" dirty="0"/>
              <a:t>Government Panel:</a:t>
            </a:r>
          </a:p>
          <a:p>
            <a:pPr marL="0" indent="0">
              <a:buNone/>
            </a:pPr>
            <a:r>
              <a:rPr lang="en-US" sz="4300" dirty="0"/>
              <a:t>-</a:t>
            </a:r>
            <a:r>
              <a:rPr lang="en-US" sz="4300" b="0" dirty="0"/>
              <a:t>Mitch Goldberg, NOAA, Chief Scientist JPSS</a:t>
            </a:r>
          </a:p>
          <a:p>
            <a:pPr marL="0" indent="0">
              <a:buNone/>
            </a:pPr>
            <a:r>
              <a:rPr lang="en-US" sz="4300" b="0" dirty="0"/>
              <a:t>Tim Newman, USGS, National Land Imaging Program Coordinator </a:t>
            </a:r>
          </a:p>
          <a:p>
            <a:pPr marL="0" indent="0">
              <a:buNone/>
            </a:pPr>
            <a:r>
              <a:rPr lang="en-US" sz="4300" b="0" dirty="0"/>
              <a:t>Garick Gutman, NASA, LCLUC Program Director</a:t>
            </a:r>
          </a:p>
          <a:p>
            <a:pPr marL="0" indent="0">
              <a:buNone/>
            </a:pPr>
            <a:r>
              <a:rPr lang="en-US" sz="4300" b="0" dirty="0"/>
              <a:t>Frank Avila, NGA, Director, Discovery &amp; Assessment Office</a:t>
            </a:r>
          </a:p>
          <a:p>
            <a:pPr marL="0" indent="0">
              <a:buNone/>
            </a:pPr>
            <a:r>
              <a:rPr lang="en-US" sz="4300" b="0" dirty="0"/>
              <a:t>Glenn Bethel, USDA, Remote Sensing Advisor</a:t>
            </a:r>
          </a:p>
          <a:p>
            <a:pPr marL="0" indent="0">
              <a:buNone/>
            </a:pPr>
            <a:endParaRPr lang="en-US" sz="4300" dirty="0"/>
          </a:p>
          <a:p>
            <a:pPr marL="0" indent="0">
              <a:buNone/>
            </a:pPr>
            <a:r>
              <a:rPr lang="en-US" sz="4300" dirty="0"/>
              <a:t>Session 5: </a:t>
            </a:r>
            <a:endParaRPr lang="en-US" sz="4300" b="0" dirty="0"/>
          </a:p>
          <a:p>
            <a:pPr marL="0" indent="0">
              <a:buNone/>
            </a:pPr>
            <a:r>
              <a:rPr lang="en-US" sz="4300" b="0" dirty="0"/>
              <a:t>Wednesday, 8:30am-10:15am </a:t>
            </a:r>
          </a:p>
          <a:p>
            <a:pPr marL="0" indent="0">
              <a:buNone/>
            </a:pPr>
            <a:r>
              <a:rPr lang="en-US" sz="4300" b="0" dirty="0"/>
              <a:t>Cooperation in Commercial Data </a:t>
            </a:r>
          </a:p>
          <a:p>
            <a:pPr marL="0" indent="0">
              <a:buNone/>
            </a:pPr>
            <a:r>
              <a:rPr lang="en-US" sz="4300" b="0" dirty="0"/>
              <a:t>Amy Weaver, NGA and Paul Meund, NRO </a:t>
            </a:r>
          </a:p>
          <a:p>
            <a:pPr marL="0" indent="0">
              <a:buNone/>
            </a:pPr>
            <a:r>
              <a:rPr lang="en-US" sz="4300" dirty="0"/>
              <a:t>ESA’s Earth Data Assessment Pilot: Paving the Way for New Space Players </a:t>
            </a:r>
          </a:p>
          <a:p>
            <a:pPr marL="0" indent="0">
              <a:buNone/>
            </a:pPr>
            <a:r>
              <a:rPr lang="en-US" sz="4300" b="0" dirty="0"/>
              <a:t>Valentina Boccia, ESA-ESRIN </a:t>
            </a:r>
          </a:p>
          <a:p>
            <a:pPr marL="0" indent="0">
              <a:buNone/>
            </a:pPr>
            <a:r>
              <a:rPr lang="en-US" sz="4300" b="0" dirty="0"/>
              <a:t>Sam Hunt, UK National Physics Laboratory </a:t>
            </a:r>
          </a:p>
          <a:p>
            <a:endParaRPr lang="en-US" dirty="0"/>
          </a:p>
          <a:p>
            <a:endParaRPr lang="en-US" dirty="0"/>
          </a:p>
        </p:txBody>
      </p:sp>
      <p:sp>
        <p:nvSpPr>
          <p:cNvPr id="4" name="Content Placeholder 3">
            <a:extLst>
              <a:ext uri="{FF2B5EF4-FFF2-40B4-BE49-F238E27FC236}">
                <a16:creationId xmlns:a16="http://schemas.microsoft.com/office/drawing/2014/main" id="{7A641F67-20A4-4052-97F6-88C75D679F51}"/>
              </a:ext>
            </a:extLst>
          </p:cNvPr>
          <p:cNvSpPr>
            <a:spLocks noGrp="1"/>
          </p:cNvSpPr>
          <p:nvPr>
            <p:ph sz="half" idx="2"/>
          </p:nvPr>
        </p:nvSpPr>
        <p:spPr>
          <a:xfrm>
            <a:off x="5029200" y="1367481"/>
            <a:ext cx="4076700" cy="4800600"/>
          </a:xfrm>
        </p:spPr>
        <p:txBody>
          <a:bodyPr>
            <a:noAutofit/>
          </a:bodyPr>
          <a:lstStyle/>
          <a:p>
            <a:pPr marL="0" indent="0">
              <a:buNone/>
            </a:pPr>
            <a:r>
              <a:rPr lang="en-US" sz="1400" dirty="0"/>
              <a:t>Session 6: </a:t>
            </a:r>
            <a:endParaRPr lang="en-US" sz="1400" b="0" dirty="0"/>
          </a:p>
          <a:p>
            <a:pPr marL="0" indent="0">
              <a:buNone/>
            </a:pPr>
            <a:r>
              <a:rPr lang="en-US" sz="1400" b="0" dirty="0"/>
              <a:t>Wednesday, 10:30am -11:45am </a:t>
            </a:r>
          </a:p>
          <a:p>
            <a:pPr marL="0" indent="0">
              <a:buNone/>
            </a:pPr>
            <a:r>
              <a:rPr lang="en-US" sz="1400" dirty="0"/>
              <a:t>PANEL SESSION: Moving Toward a Common Reporting Framework </a:t>
            </a:r>
            <a:endParaRPr lang="en-US" sz="1400" b="0" dirty="0"/>
          </a:p>
          <a:p>
            <a:pPr marL="0" indent="0">
              <a:buNone/>
            </a:pPr>
            <a:r>
              <a:rPr lang="en-US" sz="1400" b="0" dirty="0"/>
              <a:t>Sam Hunt- NPL </a:t>
            </a:r>
          </a:p>
          <a:p>
            <a:pPr marL="0" indent="0">
              <a:buNone/>
            </a:pPr>
            <a:r>
              <a:rPr lang="en-US" sz="1400" b="0" dirty="0"/>
              <a:t>Valentina Boccia, ESA ESRIN </a:t>
            </a:r>
          </a:p>
          <a:p>
            <a:pPr marL="0" indent="0">
              <a:buNone/>
            </a:pPr>
            <a:r>
              <a:rPr lang="en-US" sz="1400" b="0" dirty="0"/>
              <a:t>Greg Stensaas, USGS </a:t>
            </a:r>
          </a:p>
          <a:p>
            <a:pPr marL="0" indent="0">
              <a:buNone/>
            </a:pPr>
            <a:r>
              <a:rPr lang="en-US" sz="1400" b="0" dirty="0"/>
              <a:t>Ignacio Zuleta, Planet </a:t>
            </a:r>
          </a:p>
          <a:p>
            <a:pPr marL="0" indent="0">
              <a:buNone/>
            </a:pPr>
            <a:endParaRPr lang="en-US" sz="1400" b="0" u="sng" dirty="0"/>
          </a:p>
          <a:p>
            <a:pPr marL="0" indent="0">
              <a:buNone/>
            </a:pPr>
            <a:r>
              <a:rPr lang="en-US" sz="1400" dirty="0"/>
              <a:t>Session 9: </a:t>
            </a:r>
            <a:endParaRPr lang="en-US" sz="1400" b="0" dirty="0"/>
          </a:p>
          <a:p>
            <a:pPr marL="0" indent="0">
              <a:buNone/>
            </a:pPr>
            <a:r>
              <a:rPr lang="en-US" sz="1400" b="0" dirty="0"/>
              <a:t>USGS Director and Commercial Space Leaders (</a:t>
            </a:r>
            <a:r>
              <a:rPr lang="en-US" sz="1400" u="sng" dirty="0"/>
              <a:t>“Visions for Future Commercial and Government Remote Sensing” </a:t>
            </a:r>
          </a:p>
          <a:p>
            <a:pPr marL="0" indent="0">
              <a:buNone/>
            </a:pPr>
            <a:r>
              <a:rPr lang="en-US" sz="1400" b="0" dirty="0"/>
              <a:t>8:30am-10:15am  - (Moderator - Greg Stensaas)</a:t>
            </a:r>
          </a:p>
          <a:p>
            <a:pPr marL="0" indent="0">
              <a:buNone/>
            </a:pPr>
            <a:r>
              <a:rPr lang="en-US" sz="1400" b="0" dirty="0"/>
              <a:t>Dr. James Reilly, USGS Director </a:t>
            </a:r>
          </a:p>
          <a:p>
            <a:pPr marL="0" indent="0">
              <a:buNone/>
            </a:pPr>
            <a:r>
              <a:rPr lang="en-US" sz="1400" dirty="0"/>
              <a:t>Panel: Commercial Providers' Insights </a:t>
            </a:r>
            <a:endParaRPr lang="en-US" sz="1400" b="0" dirty="0"/>
          </a:p>
          <a:p>
            <a:pPr marL="0" indent="0">
              <a:buNone/>
            </a:pPr>
            <a:r>
              <a:rPr lang="en-US" sz="1400" b="0" dirty="0"/>
              <a:t>Orla Dermody, Digital Globe </a:t>
            </a:r>
          </a:p>
          <a:p>
            <a:pPr marL="0" indent="0">
              <a:buNone/>
            </a:pPr>
            <a:r>
              <a:rPr lang="en-US" sz="1400" b="0" dirty="0"/>
              <a:t>Robbie Schingler, Planet</a:t>
            </a:r>
            <a:endParaRPr lang="en-US" sz="1400" dirty="0"/>
          </a:p>
          <a:p>
            <a:endParaRPr lang="en-US" sz="1400" dirty="0"/>
          </a:p>
          <a:p>
            <a:endParaRPr lang="en-US" sz="1400" b="0" dirty="0"/>
          </a:p>
        </p:txBody>
      </p:sp>
    </p:spTree>
    <p:extLst>
      <p:ext uri="{BB962C8B-B14F-4D97-AF65-F5344CB8AC3E}">
        <p14:creationId xmlns:p14="http://schemas.microsoft.com/office/powerpoint/2010/main" val="295808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FF0D-A53F-4366-BF27-D85794A8A4DB}"/>
              </a:ext>
            </a:extLst>
          </p:cNvPr>
          <p:cNvSpPr>
            <a:spLocks noGrp="1"/>
          </p:cNvSpPr>
          <p:nvPr>
            <p:ph type="title"/>
          </p:nvPr>
        </p:nvSpPr>
        <p:spPr>
          <a:xfrm>
            <a:off x="381000" y="116890"/>
            <a:ext cx="8305800" cy="1371600"/>
          </a:xfrm>
        </p:spPr>
        <p:txBody>
          <a:bodyPr/>
          <a:lstStyle/>
          <a:p>
            <a:endParaRPr lang="en-US"/>
          </a:p>
        </p:txBody>
      </p:sp>
      <p:pic>
        <p:nvPicPr>
          <p:cNvPr id="5" name="Content Placeholder 4" descr="Announcement for publications sought advertisement">
            <a:extLst>
              <a:ext uri="{FF2B5EF4-FFF2-40B4-BE49-F238E27FC236}">
                <a16:creationId xmlns:a16="http://schemas.microsoft.com/office/drawing/2014/main" id="{2286ACF0-1381-4152-9059-E0AB37F2F470}"/>
              </a:ext>
            </a:extLst>
          </p:cNvPr>
          <p:cNvPicPr>
            <a:picLocks noGrp="1" noChangeAspect="1"/>
          </p:cNvPicPr>
          <p:nvPr>
            <p:ph sz="half" idx="1"/>
          </p:nvPr>
        </p:nvPicPr>
        <p:blipFill>
          <a:blip r:embed="rId2"/>
          <a:stretch>
            <a:fillRect/>
          </a:stretch>
        </p:blipFill>
        <p:spPr>
          <a:xfrm>
            <a:off x="-12347" y="632254"/>
            <a:ext cx="9174882" cy="5200135"/>
          </a:xfrm>
          <a:prstGeom prst="rect">
            <a:avLst/>
          </a:prstGeom>
        </p:spPr>
      </p:pic>
      <p:sp>
        <p:nvSpPr>
          <p:cNvPr id="4" name="Content Placeholder 3">
            <a:extLst>
              <a:ext uri="{FF2B5EF4-FFF2-40B4-BE49-F238E27FC236}">
                <a16:creationId xmlns:a16="http://schemas.microsoft.com/office/drawing/2014/main" id="{8F3B0E94-6581-482E-83D4-4889704F4DFA}"/>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05953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12BCC6-36C6-442D-9A3C-7081722D7AC1}"/>
              </a:ext>
            </a:extLst>
          </p:cNvPr>
          <p:cNvSpPr>
            <a:spLocks noGrp="1"/>
          </p:cNvSpPr>
          <p:nvPr>
            <p:ph idx="1"/>
          </p:nvPr>
        </p:nvSpPr>
        <p:spPr/>
        <p:txBody>
          <a:bodyPr/>
          <a:lstStyle/>
          <a:p>
            <a:endParaRPr lang="en-US"/>
          </a:p>
        </p:txBody>
      </p:sp>
      <p:pic>
        <p:nvPicPr>
          <p:cNvPr id="4" name="Picture 3" descr="Statistics of impact factor for journal ">
            <a:extLst>
              <a:ext uri="{FF2B5EF4-FFF2-40B4-BE49-F238E27FC236}">
                <a16:creationId xmlns:a16="http://schemas.microsoft.com/office/drawing/2014/main" id="{611A69AE-1F28-40F8-B6CB-2D343005DE5A}"/>
              </a:ext>
            </a:extLst>
          </p:cNvPr>
          <p:cNvPicPr>
            <a:picLocks noChangeAspect="1"/>
          </p:cNvPicPr>
          <p:nvPr/>
        </p:nvPicPr>
        <p:blipFill>
          <a:blip r:embed="rId2"/>
          <a:stretch>
            <a:fillRect/>
          </a:stretch>
        </p:blipFill>
        <p:spPr>
          <a:xfrm>
            <a:off x="0" y="648730"/>
            <a:ext cx="9151673" cy="5181600"/>
          </a:xfrm>
          <a:prstGeom prst="rect">
            <a:avLst/>
          </a:prstGeom>
        </p:spPr>
      </p:pic>
    </p:spTree>
    <p:extLst>
      <p:ext uri="{BB962C8B-B14F-4D97-AF65-F5344CB8AC3E}">
        <p14:creationId xmlns:p14="http://schemas.microsoft.com/office/powerpoint/2010/main" val="133793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CBDAC-46CE-4262-BC0C-3F90FFBACDC4}"/>
              </a:ext>
            </a:extLst>
          </p:cNvPr>
          <p:cNvSpPr/>
          <p:nvPr/>
        </p:nvSpPr>
        <p:spPr>
          <a:xfrm>
            <a:off x="381000" y="533400"/>
            <a:ext cx="8610600" cy="5016758"/>
          </a:xfrm>
          <a:prstGeom prst="rect">
            <a:avLst/>
          </a:prstGeom>
        </p:spPr>
        <p:txBody>
          <a:bodyPr wrap="square">
            <a:spAutoFit/>
          </a:bodyPr>
          <a:lstStyle/>
          <a:p>
            <a:r>
              <a:rPr lang="en-US" sz="1600" dirty="0">
                <a:latin typeface="Arial" panose="020B0604020202020204" pitchFamily="34" charset="0"/>
              </a:rPr>
              <a:t>Dear Greg,</a:t>
            </a:r>
            <a:br>
              <a:rPr lang="en-US" sz="1600" dirty="0"/>
            </a:br>
            <a:r>
              <a:rPr lang="en-US" sz="1600" dirty="0">
                <a:latin typeface="Arial" panose="020B0604020202020204" pitchFamily="34" charset="0"/>
              </a:rPr>
              <a:t>Dear Raj,</a:t>
            </a:r>
            <a:br>
              <a:rPr lang="en-US" sz="1600" dirty="0"/>
            </a:br>
            <a:br>
              <a:rPr lang="en-US" sz="1600" dirty="0"/>
            </a:br>
            <a:r>
              <a:rPr lang="en-US" sz="1600" dirty="0">
                <a:latin typeface="Arial" panose="020B0604020202020204" pitchFamily="34" charset="0"/>
              </a:rPr>
              <a:t>I am glad to hear from you about these information. It would be great!</a:t>
            </a:r>
            <a:br>
              <a:rPr lang="en-US" sz="1600" dirty="0"/>
            </a:br>
            <a:r>
              <a:rPr lang="en-US" sz="1600" dirty="0">
                <a:latin typeface="Arial" panose="020B0604020202020204" pitchFamily="34" charset="0"/>
              </a:rPr>
              <a:t>Enclosed please find the ppt slides and flyer.</a:t>
            </a:r>
            <a:br>
              <a:rPr lang="en-US" sz="1600" dirty="0"/>
            </a:br>
            <a:br>
              <a:rPr lang="en-US" sz="1600" dirty="0"/>
            </a:br>
            <a:r>
              <a:rPr lang="en-US" sz="1600" dirty="0">
                <a:latin typeface="Arial" panose="020B0604020202020204" pitchFamily="34" charset="0"/>
              </a:rPr>
              <a:t>It usually need take around one months for us to ship the print</a:t>
            </a:r>
            <a:br>
              <a:rPr lang="en-US" sz="1600" dirty="0"/>
            </a:br>
            <a:r>
              <a:rPr lang="en-US" sz="1600" dirty="0">
                <a:latin typeface="Arial" panose="020B0604020202020204" pitchFamily="34" charset="0"/>
              </a:rPr>
              <a:t>materials to you. So, it seems late for us to ship them to you. I would</a:t>
            </a:r>
            <a:br>
              <a:rPr lang="en-US" sz="1600" dirty="0"/>
            </a:br>
            <a:r>
              <a:rPr lang="en-US" sz="1600" dirty="0">
                <a:latin typeface="Arial" panose="020B0604020202020204" pitchFamily="34" charset="0"/>
              </a:rPr>
              <a:t>much appreciate that you could print them by yourself and send the</a:t>
            </a:r>
            <a:br>
              <a:rPr lang="en-US" sz="1600" dirty="0"/>
            </a:br>
            <a:r>
              <a:rPr lang="en-US" sz="1600" dirty="0">
                <a:latin typeface="Arial" panose="020B0604020202020204" pitchFamily="34" charset="0"/>
              </a:rPr>
              <a:t>receipt to me via email. I am pleased to apply for reimbursement.</a:t>
            </a:r>
            <a:br>
              <a:rPr lang="en-US" sz="1600" dirty="0"/>
            </a:br>
            <a:br>
              <a:rPr lang="en-US" sz="1600" dirty="0"/>
            </a:br>
            <a:r>
              <a:rPr lang="en-US" sz="1600" dirty="0">
                <a:latin typeface="Arial" panose="020B0604020202020204" pitchFamily="34" charset="0"/>
              </a:rPr>
              <a:t>In addition, I would like to tell you that I have applied from our</a:t>
            </a:r>
            <a:br>
              <a:rPr lang="en-US" sz="1600" dirty="0"/>
            </a:br>
            <a:r>
              <a:rPr lang="en-US" sz="1600" dirty="0">
                <a:latin typeface="Arial" panose="020B0604020202020204" pitchFamily="34" charset="0"/>
              </a:rPr>
              <a:t>manger that the papers from JACIE conference and PECORA conference</a:t>
            </a:r>
            <a:br>
              <a:rPr lang="en-US" sz="1600" dirty="0"/>
            </a:br>
            <a:r>
              <a:rPr lang="en-US" sz="1600" dirty="0">
                <a:latin typeface="Arial" panose="020B0604020202020204" pitchFamily="34" charset="0"/>
              </a:rPr>
              <a:t>invited by you could get 50% discount. Please help pass this news during</a:t>
            </a:r>
            <a:br>
              <a:rPr lang="en-US" sz="1600" dirty="0"/>
            </a:br>
            <a:r>
              <a:rPr lang="en-US" sz="1600" dirty="0">
                <a:latin typeface="Arial" panose="020B0604020202020204" pitchFamily="34" charset="0"/>
              </a:rPr>
              <a:t>the events. The authors could indicate that the paper was invited by you</a:t>
            </a:r>
            <a:br>
              <a:rPr lang="en-US" sz="1600" dirty="0"/>
            </a:br>
            <a:r>
              <a:rPr lang="en-US" sz="1600" dirty="0">
                <a:latin typeface="Arial" panose="020B0604020202020204" pitchFamily="34" charset="0"/>
              </a:rPr>
              <a:t>at JACIE or PECORA to the Special Issue "Cross-Calibration and</a:t>
            </a:r>
            <a:br>
              <a:rPr lang="en-US" sz="1600" dirty="0"/>
            </a:br>
            <a:r>
              <a:rPr lang="en-US" sz="1600" dirty="0">
                <a:latin typeface="Arial" panose="020B0604020202020204" pitchFamily="34" charset="0"/>
              </a:rPr>
              <a:t>Interoperability of Remote Sensing Instruments" in their cover letter</a:t>
            </a:r>
            <a:br>
              <a:rPr lang="en-US" sz="1600" dirty="0"/>
            </a:br>
            <a:r>
              <a:rPr lang="en-US" sz="1600" dirty="0">
                <a:latin typeface="Arial" panose="020B0604020202020204" pitchFamily="34" charset="0"/>
              </a:rPr>
              <a:t>when they submit paper. Thus, our staff will waive 50%  APC when we</a:t>
            </a:r>
            <a:br>
              <a:rPr lang="en-US" sz="1600" dirty="0"/>
            </a:br>
            <a:r>
              <a:rPr lang="en-US" sz="1600" dirty="0">
                <a:latin typeface="Arial" panose="020B0604020202020204" pitchFamily="34" charset="0"/>
              </a:rPr>
              <a:t>receive their submission.</a:t>
            </a:r>
            <a:br>
              <a:rPr lang="en-US" sz="1600" dirty="0"/>
            </a:br>
            <a:endParaRPr lang="en-US" sz="1600" dirty="0"/>
          </a:p>
        </p:txBody>
      </p:sp>
    </p:spTree>
    <p:extLst>
      <p:ext uri="{BB962C8B-B14F-4D97-AF65-F5344CB8AC3E}">
        <p14:creationId xmlns:p14="http://schemas.microsoft.com/office/powerpoint/2010/main" val="186148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304800" y="1447800"/>
            <a:ext cx="8534400" cy="4648200"/>
          </a:xfrm>
        </p:spPr>
        <p:txBody>
          <a:bodyPr>
            <a:normAutofit fontScale="62500" lnSpcReduction="20000"/>
          </a:bodyPr>
          <a:lstStyle/>
          <a:p>
            <a:pPr>
              <a:lnSpc>
                <a:spcPct val="120000"/>
              </a:lnSpc>
              <a:spcBef>
                <a:spcPts val="600"/>
              </a:spcBef>
            </a:pPr>
            <a:r>
              <a:rPr lang="en-US" b="0" dirty="0"/>
              <a:t>JACIE Workshop </a:t>
            </a:r>
          </a:p>
          <a:p>
            <a:pPr lvl="1">
              <a:lnSpc>
                <a:spcPct val="120000"/>
              </a:lnSpc>
              <a:spcBef>
                <a:spcPts val="600"/>
              </a:spcBef>
            </a:pPr>
            <a:r>
              <a:rPr lang="en-US" b="0" dirty="0"/>
              <a:t>Booklet/Packet</a:t>
            </a:r>
          </a:p>
          <a:p>
            <a:pPr lvl="2">
              <a:lnSpc>
                <a:spcPct val="120000"/>
              </a:lnSpc>
              <a:spcBef>
                <a:spcPts val="600"/>
              </a:spcBef>
            </a:pPr>
            <a:r>
              <a:rPr lang="en-US" b="0" dirty="0"/>
              <a:t>3 day agendas including speaker and presentation information including Bios &amp; abstracts</a:t>
            </a:r>
          </a:p>
          <a:p>
            <a:pPr lvl="2">
              <a:lnSpc>
                <a:spcPct val="120000"/>
              </a:lnSpc>
              <a:spcBef>
                <a:spcPts val="600"/>
              </a:spcBef>
            </a:pPr>
            <a:r>
              <a:rPr lang="en-US" b="0" dirty="0"/>
              <a:t>Survey: Recommendations and Comments</a:t>
            </a:r>
          </a:p>
          <a:p>
            <a:pPr lvl="1">
              <a:lnSpc>
                <a:spcPct val="120000"/>
              </a:lnSpc>
              <a:spcBef>
                <a:spcPts val="600"/>
              </a:spcBef>
            </a:pPr>
            <a:r>
              <a:rPr lang="en-US" b="0" dirty="0"/>
              <a:t>Moderators/Facilitators provide/send presentations ahead of your session</a:t>
            </a:r>
          </a:p>
          <a:p>
            <a:pPr>
              <a:lnSpc>
                <a:spcPct val="120000"/>
              </a:lnSpc>
              <a:spcBef>
                <a:spcPts val="600"/>
              </a:spcBef>
            </a:pPr>
            <a:r>
              <a:rPr lang="en-US" b="0" dirty="0"/>
              <a:t>JACIE - no registration fees – Government facilities – </a:t>
            </a:r>
          </a:p>
          <a:p>
            <a:pPr>
              <a:lnSpc>
                <a:spcPct val="120000"/>
              </a:lnSpc>
              <a:spcBef>
                <a:spcPts val="600"/>
              </a:spcBef>
            </a:pPr>
            <a:r>
              <a:rPr lang="en-US" b="0" dirty="0"/>
              <a:t>Break - Some drinks and snacks provided for break – donations welcome</a:t>
            </a:r>
          </a:p>
          <a:p>
            <a:pPr>
              <a:lnSpc>
                <a:spcPct val="120000"/>
              </a:lnSpc>
              <a:spcBef>
                <a:spcPts val="600"/>
              </a:spcBef>
            </a:pPr>
            <a:r>
              <a:rPr lang="en-US" b="0" dirty="0"/>
              <a:t>Lunch – on your own – </a:t>
            </a:r>
          </a:p>
          <a:p>
            <a:pPr>
              <a:lnSpc>
                <a:spcPct val="120000"/>
              </a:lnSpc>
              <a:spcBef>
                <a:spcPts val="600"/>
              </a:spcBef>
            </a:pPr>
            <a:r>
              <a:rPr lang="en-US" b="0" dirty="0"/>
              <a:t>Recommend USGS Cafeteria out the door and down the hall, till you hit escalator on your right, go down to cafeteria on lower level</a:t>
            </a:r>
          </a:p>
          <a:p>
            <a:pPr>
              <a:lnSpc>
                <a:spcPct val="120000"/>
              </a:lnSpc>
              <a:spcBef>
                <a:spcPts val="600"/>
              </a:spcBef>
            </a:pPr>
            <a:r>
              <a:rPr lang="en-US" b="0" dirty="0"/>
              <a:t>Logistics and Support</a:t>
            </a:r>
          </a:p>
          <a:p>
            <a:pPr lvl="1">
              <a:lnSpc>
                <a:spcPct val="120000"/>
              </a:lnSpc>
              <a:spcBef>
                <a:spcPts val="600"/>
              </a:spcBef>
            </a:pPr>
            <a:r>
              <a:rPr lang="en-US" b="0" dirty="0"/>
              <a:t>Restrooms – Emergency exits </a:t>
            </a:r>
          </a:p>
          <a:p>
            <a:pPr lvl="1">
              <a:lnSpc>
                <a:spcPct val="120000"/>
              </a:lnSpc>
              <a:spcBef>
                <a:spcPts val="600"/>
              </a:spcBef>
            </a:pPr>
            <a:r>
              <a:rPr lang="en-US" b="0" dirty="0"/>
              <a:t>Provide your presentations to Bobbi NLT the break before your session starts. Turn in presentation release form to Bobbi if you have not done so. </a:t>
            </a:r>
          </a:p>
          <a:p>
            <a:pPr>
              <a:spcBef>
                <a:spcPts val="1200"/>
              </a:spcBef>
            </a:pPr>
            <a:endParaRPr lang="en-US" b="0" dirty="0"/>
          </a:p>
          <a:p>
            <a:pPr>
              <a:spcBef>
                <a:spcPts val="1200"/>
              </a:spcBef>
            </a:pPr>
            <a:endParaRPr lang="en-US" b="0" dirty="0"/>
          </a:p>
          <a:p>
            <a:pPr lvl="1">
              <a:spcBef>
                <a:spcPts val="1200"/>
              </a:spcBef>
            </a:pPr>
            <a:endParaRPr lang="en-US" sz="2800" b="0" dirty="0">
              <a:ea typeface="+mn-ea"/>
              <a:cs typeface="+mn-cs"/>
            </a:endParaRPr>
          </a:p>
          <a:p>
            <a:pPr>
              <a:spcBef>
                <a:spcPts val="1200"/>
              </a:spcBef>
            </a:pPr>
            <a:endParaRPr lang="en-US" b="0" dirty="0"/>
          </a:p>
        </p:txBody>
      </p:sp>
      <p:sp>
        <p:nvSpPr>
          <p:cNvPr id="6147" name="Title 2"/>
          <p:cNvSpPr>
            <a:spLocks noGrp="1"/>
          </p:cNvSpPr>
          <p:nvPr>
            <p:ph type="title"/>
          </p:nvPr>
        </p:nvSpPr>
        <p:spPr>
          <a:xfrm>
            <a:off x="533400" y="533400"/>
            <a:ext cx="8077200" cy="762000"/>
          </a:xfrm>
        </p:spPr>
        <p:txBody>
          <a:bodyPr/>
          <a:lstStyle/>
          <a:p>
            <a:r>
              <a:rPr lang="en-US" sz="2800" dirty="0"/>
              <a:t>Welcome to the 18</a:t>
            </a:r>
            <a:r>
              <a:rPr lang="en-US" sz="2800" baseline="30000" dirty="0"/>
              <a:t>th</a:t>
            </a:r>
            <a:r>
              <a:rPr lang="en-US" sz="2800" dirty="0"/>
              <a:t> JACIE Civil Commercial Imagery Evaluation Workshop</a:t>
            </a:r>
          </a:p>
        </p:txBody>
      </p:sp>
    </p:spTree>
    <p:extLst>
      <p:ext uri="{BB962C8B-B14F-4D97-AF65-F5344CB8AC3E}">
        <p14:creationId xmlns:p14="http://schemas.microsoft.com/office/powerpoint/2010/main" val="126429224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0" y="685800"/>
            <a:ext cx="8942120" cy="498125"/>
          </a:xfrm>
        </p:spPr>
        <p:txBody>
          <a:bodyPr/>
          <a:lstStyle/>
          <a:p>
            <a:r>
              <a:rPr lang="en-US" sz="2800" dirty="0">
                <a:effectLst>
                  <a:outerShdw blurRad="38100" dist="38100" dir="2700000" algn="tl">
                    <a:srgbClr val="000000">
                      <a:alpha val="43137"/>
                    </a:srgbClr>
                  </a:outerShdw>
                </a:effectLst>
              </a:rPr>
              <a:t>Joint Agency Commercial Imagery Evaluation (JACIE) Forum</a:t>
            </a:r>
          </a:p>
        </p:txBody>
      </p:sp>
      <p:sp>
        <p:nvSpPr>
          <p:cNvPr id="4" name="Content Placeholder 2"/>
          <p:cNvSpPr>
            <a:spLocks noGrp="1"/>
          </p:cNvSpPr>
          <p:nvPr>
            <p:ph idx="1"/>
          </p:nvPr>
        </p:nvSpPr>
        <p:spPr>
          <a:xfrm>
            <a:off x="457200" y="1447801"/>
            <a:ext cx="8229600" cy="4572000"/>
          </a:xfrm>
        </p:spPr>
        <p:txBody>
          <a:bodyPr>
            <a:normAutofit fontScale="70000" lnSpcReduction="20000"/>
          </a:bodyPr>
          <a:lstStyle/>
          <a:p>
            <a:pPr>
              <a:buSzPct val="100000"/>
              <a:buFont typeface="Arial" panose="020B0604020202020204" pitchFamily="34" charset="0"/>
              <a:buChar char="•"/>
            </a:pPr>
            <a:r>
              <a:rPr lang="en-US" dirty="0"/>
              <a:t>JACIE provides the U.S. Federal Government with information about the data quality of remotely sensed data sources, including new civil and commercial systems/data/products</a:t>
            </a:r>
          </a:p>
          <a:p>
            <a:pPr>
              <a:buSzPct val="100000"/>
              <a:buFont typeface="Arial" panose="020B0604020202020204" pitchFamily="34" charset="0"/>
              <a:buChar char="•"/>
            </a:pPr>
            <a:endParaRPr lang="en-US" sz="1200" dirty="0"/>
          </a:p>
          <a:p>
            <a:pPr marL="457200" lvl="1" indent="0">
              <a:buSzPct val="100000"/>
              <a:buNone/>
            </a:pPr>
            <a:r>
              <a:rPr lang="en-US" sz="2600" dirty="0"/>
              <a:t>JACIE Information Page – Everything back to 2001</a:t>
            </a:r>
          </a:p>
          <a:p>
            <a:pPr lvl="1">
              <a:buSzPct val="100000"/>
              <a:buFont typeface="Calibri" panose="020F0502020204030204" pitchFamily="34" charset="0"/>
              <a:buChar char="⁻"/>
            </a:pPr>
            <a:r>
              <a:rPr lang="en-US" dirty="0">
                <a:hlinkClick r:id="rId3"/>
              </a:rPr>
              <a:t>https://www.usgs.gov/land-resources/eros/calval/jacie</a:t>
            </a:r>
            <a:endParaRPr lang="en-US" dirty="0"/>
          </a:p>
          <a:p>
            <a:pPr lvl="1">
              <a:buSzPct val="100000"/>
              <a:buFont typeface="Calibri" panose="020F0502020204030204" pitchFamily="34" charset="0"/>
              <a:buChar char="⁻"/>
            </a:pPr>
            <a:r>
              <a:rPr lang="en-US" sz="2400" dirty="0">
                <a:hlinkClick r:id="rId4"/>
              </a:rPr>
              <a:t>http://calval.cr.usgs.gov/jacie/</a:t>
            </a:r>
            <a:endParaRPr lang="en-US" sz="2400" dirty="0"/>
          </a:p>
          <a:p>
            <a:pPr marL="0" indent="0">
              <a:buNone/>
            </a:pPr>
            <a:endParaRPr lang="en-US" sz="2600" dirty="0"/>
          </a:p>
          <a:p>
            <a:pPr>
              <a:buFont typeface="Arial" panose="020B0604020202020204" pitchFamily="34" charset="0"/>
              <a:buChar char="•"/>
            </a:pPr>
            <a:r>
              <a:rPr lang="en-US" dirty="0"/>
              <a:t>JACIE data quality information</a:t>
            </a:r>
          </a:p>
          <a:p>
            <a:pPr lvl="1">
              <a:buFont typeface="Arial" panose="020B0604020202020204" pitchFamily="34" charset="0"/>
              <a:buChar char="•"/>
            </a:pPr>
            <a:r>
              <a:rPr lang="en-US" sz="2900" dirty="0">
                <a:ea typeface="+mn-ea"/>
                <a:cs typeface="+mn-cs"/>
              </a:rPr>
              <a:t>Sensor details and calibration and System Characterization results including Geodetic /Geometric, Spatial, Radiometric, and Spectral accuracy, and product performance criteria</a:t>
            </a:r>
          </a:p>
          <a:p>
            <a:pPr>
              <a:buFont typeface="Arial" panose="020B0604020202020204" pitchFamily="34" charset="0"/>
              <a:buChar char="•"/>
            </a:pPr>
            <a:endParaRPr lang="en-US" dirty="0"/>
          </a:p>
          <a:p>
            <a:pPr>
              <a:buFont typeface="Arial" panose="020B0604020202020204" pitchFamily="34" charset="0"/>
              <a:buChar char="•"/>
            </a:pPr>
            <a:r>
              <a:rPr lang="en-US" dirty="0"/>
              <a:t>In addition to these, the JACIE partners are interested in technical factors that affect data quality, interoperability, and usability</a:t>
            </a:r>
          </a:p>
        </p:txBody>
      </p:sp>
    </p:spTree>
    <p:extLst>
      <p:ext uri="{BB962C8B-B14F-4D97-AF65-F5344CB8AC3E}">
        <p14:creationId xmlns:p14="http://schemas.microsoft.com/office/powerpoint/2010/main" val="194714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5033CB-4A8B-4094-8FE7-2C343AAC4B8A}"/>
              </a:ext>
            </a:extLst>
          </p:cNvPr>
          <p:cNvSpPr/>
          <p:nvPr/>
        </p:nvSpPr>
        <p:spPr>
          <a:xfrm>
            <a:off x="381000" y="4210941"/>
            <a:ext cx="8305800" cy="1600438"/>
          </a:xfrm>
          <a:prstGeom prst="rect">
            <a:avLst/>
          </a:prstGeom>
          <a:ln>
            <a:solidFill>
              <a:schemeClr val="bg1"/>
            </a:solidFill>
          </a:ln>
        </p:spPr>
        <p:txBody>
          <a:bodyPr wrap="square">
            <a:spAutoFit/>
          </a:bodyPr>
          <a:lstStyle/>
          <a:p>
            <a:pPr marL="285750" indent="-285750" eaLnBrk="0" hangingPunct="0">
              <a:spcBef>
                <a:spcPct val="20000"/>
              </a:spcBef>
              <a:buClr>
                <a:srgbClr val="FFFF99"/>
              </a:buClr>
              <a:buSzPct val="125000"/>
              <a:buFont typeface="Wingdings" pitchFamily="2" charset="2"/>
              <a:buChar char="§"/>
            </a:pPr>
            <a:r>
              <a:rPr lang="en-US" sz="1600" b="1" dirty="0">
                <a:solidFill>
                  <a:schemeClr val="bg1"/>
                </a:solidFill>
                <a:latin typeface="+mn-lt"/>
                <a:cs typeface="+mn-cs"/>
              </a:rPr>
              <a:t>Started in 2000 via NASA Commercial Data Buy with the need for better understanding of calibration and data quality</a:t>
            </a:r>
          </a:p>
          <a:p>
            <a:pPr marL="285750" indent="-285750" eaLnBrk="0" hangingPunct="0">
              <a:spcBef>
                <a:spcPct val="20000"/>
              </a:spcBef>
              <a:buClr>
                <a:srgbClr val="FFFF99"/>
              </a:buClr>
              <a:buSzPct val="125000"/>
              <a:buFont typeface="Wingdings" pitchFamily="2" charset="2"/>
              <a:buChar char="§"/>
            </a:pPr>
            <a:r>
              <a:rPr lang="en-US" sz="1600" b="1" dirty="0">
                <a:solidFill>
                  <a:schemeClr val="bg1"/>
                </a:solidFill>
                <a:latin typeface="+mn-lt"/>
                <a:cs typeface="+mn-cs"/>
              </a:rPr>
              <a:t>JACIE mission has always been to understand the Data Quality of Remotely Sensed Data sources</a:t>
            </a:r>
          </a:p>
          <a:p>
            <a:pPr marL="742950" lvl="1" indent="-285750" eaLnBrk="0" hangingPunct="0">
              <a:spcBef>
                <a:spcPct val="20000"/>
              </a:spcBef>
              <a:buClr>
                <a:srgbClr val="FFFF99"/>
              </a:buClr>
              <a:buSzPct val="125000"/>
              <a:buFont typeface="Wingdings" pitchFamily="2" charset="2"/>
              <a:buChar char="§"/>
            </a:pPr>
            <a:r>
              <a:rPr lang="en-US" sz="1400" b="1" dirty="0">
                <a:solidFill>
                  <a:schemeClr val="bg1"/>
                </a:solidFill>
                <a:latin typeface="+mn-lt"/>
                <a:cs typeface="+mn-cs"/>
              </a:rPr>
              <a:t>JACIE scope expanding due to large number of civil &amp; commercial remote sensing data and higher level products</a:t>
            </a:r>
          </a:p>
        </p:txBody>
      </p:sp>
      <p:sp>
        <p:nvSpPr>
          <p:cNvPr id="3" name="Rectangle 2"/>
          <p:cNvSpPr/>
          <p:nvPr/>
        </p:nvSpPr>
        <p:spPr>
          <a:xfrm>
            <a:off x="381000" y="3508879"/>
            <a:ext cx="8305800" cy="634020"/>
          </a:xfrm>
          <a:prstGeom prst="rect">
            <a:avLst/>
          </a:prstGeom>
          <a:ln>
            <a:solidFill>
              <a:schemeClr val="bg1"/>
            </a:solidFill>
          </a:ln>
        </p:spPr>
        <p:txBody>
          <a:bodyPr wrap="square">
            <a:spAutoFit/>
          </a:bodyPr>
          <a:lstStyle/>
          <a:p>
            <a:pPr marL="285750" indent="-285750" eaLnBrk="0" hangingPunct="0">
              <a:spcBef>
                <a:spcPct val="20000"/>
              </a:spcBef>
              <a:buClr>
                <a:srgbClr val="FFFF99"/>
              </a:buClr>
              <a:buSzPct val="125000"/>
              <a:buFont typeface="Wingdings" pitchFamily="2" charset="2"/>
              <a:buChar char="§"/>
            </a:pPr>
            <a:r>
              <a:rPr lang="en-US" sz="1600" b="1" dirty="0">
                <a:solidFill>
                  <a:schemeClr val="bg1"/>
                </a:solidFill>
                <a:latin typeface="+mn-lt"/>
                <a:cs typeface="+mn-cs"/>
              </a:rPr>
              <a:t>JACIE Technical Team – Jon Christopherson (lead)</a:t>
            </a:r>
          </a:p>
          <a:p>
            <a:pPr marL="285750" indent="-285750" eaLnBrk="0" hangingPunct="0">
              <a:spcBef>
                <a:spcPct val="20000"/>
              </a:spcBef>
              <a:buClr>
                <a:srgbClr val="FFFF99"/>
              </a:buClr>
              <a:buSzPct val="125000"/>
              <a:buFont typeface="Wingdings" pitchFamily="2" charset="2"/>
              <a:buChar char="§"/>
            </a:pPr>
            <a:r>
              <a:rPr lang="en-US" sz="1600" b="1" dirty="0">
                <a:solidFill>
                  <a:schemeClr val="bg1"/>
                </a:solidFill>
                <a:latin typeface="+mn-lt"/>
                <a:cs typeface="+mn-cs"/>
              </a:rPr>
              <a:t>JACIE Administration and Workshop Coordinator –  Bobbi Jo Britt </a:t>
            </a:r>
          </a:p>
        </p:txBody>
      </p:sp>
      <p:sp>
        <p:nvSpPr>
          <p:cNvPr id="2" name="Content Placeholder 1"/>
          <p:cNvSpPr>
            <a:spLocks noGrp="1"/>
          </p:cNvSpPr>
          <p:nvPr>
            <p:ph sz="half" idx="2"/>
          </p:nvPr>
        </p:nvSpPr>
        <p:spPr>
          <a:xfrm>
            <a:off x="4610100" y="1371600"/>
            <a:ext cx="4076700" cy="2057400"/>
          </a:xfrm>
          <a:ln>
            <a:solidFill>
              <a:schemeClr val="bg1"/>
            </a:solidFill>
          </a:ln>
        </p:spPr>
        <p:txBody>
          <a:bodyPr/>
          <a:lstStyle/>
          <a:p>
            <a:r>
              <a:rPr lang="en-US" sz="1600" dirty="0"/>
              <a:t>JACIE Stakeholders </a:t>
            </a:r>
          </a:p>
          <a:p>
            <a:pPr lvl="1"/>
            <a:r>
              <a:rPr lang="en-US" sz="1600" dirty="0"/>
              <a:t>USGS: Tim Newman</a:t>
            </a:r>
          </a:p>
          <a:p>
            <a:pPr lvl="1"/>
            <a:r>
              <a:rPr lang="en-US" sz="1600" dirty="0"/>
              <a:t>NASA: Brad Doorn</a:t>
            </a:r>
          </a:p>
          <a:p>
            <a:pPr lvl="1"/>
            <a:r>
              <a:rPr lang="en-US" sz="1600" dirty="0"/>
              <a:t>USDA: Glenn Bethel/Ronald Franz</a:t>
            </a:r>
          </a:p>
          <a:p>
            <a:pPr lvl="1"/>
            <a:r>
              <a:rPr lang="en-US" sz="1600" dirty="0"/>
              <a:t>NOAA: Mitch Goldberg </a:t>
            </a:r>
          </a:p>
          <a:p>
            <a:pPr lvl="1"/>
            <a:r>
              <a:rPr lang="en-US" sz="1600" dirty="0"/>
              <a:t>NGA: Frank Avila</a:t>
            </a:r>
          </a:p>
        </p:txBody>
      </p:sp>
      <p:sp>
        <p:nvSpPr>
          <p:cNvPr id="10242" name="Content Placeholder 1"/>
          <p:cNvSpPr>
            <a:spLocks noGrp="1"/>
          </p:cNvSpPr>
          <p:nvPr>
            <p:ph sz="half" idx="1"/>
          </p:nvPr>
        </p:nvSpPr>
        <p:spPr>
          <a:xfrm>
            <a:off x="381000" y="1371599"/>
            <a:ext cx="4076700" cy="2057401"/>
          </a:xfrm>
          <a:ln>
            <a:solidFill>
              <a:schemeClr val="bg1"/>
            </a:solidFill>
          </a:ln>
        </p:spPr>
        <p:txBody>
          <a:bodyPr/>
          <a:lstStyle/>
          <a:p>
            <a:r>
              <a:rPr lang="en-US" sz="1600" dirty="0"/>
              <a:t>JACIE Co-chairs </a:t>
            </a:r>
          </a:p>
          <a:p>
            <a:pPr lvl="1"/>
            <a:r>
              <a:rPr lang="en-US" sz="1600" dirty="0">
                <a:ea typeface="+mn-ea"/>
                <a:cs typeface="+mn-cs"/>
              </a:rPr>
              <a:t>USGS: Gregory Stensaas</a:t>
            </a:r>
          </a:p>
          <a:p>
            <a:pPr lvl="1"/>
            <a:r>
              <a:rPr lang="en-US" sz="1600" dirty="0">
                <a:ea typeface="+mn-ea"/>
                <a:cs typeface="+mn-cs"/>
              </a:rPr>
              <a:t>NASA: Kurt Thome</a:t>
            </a:r>
          </a:p>
          <a:p>
            <a:pPr lvl="1"/>
            <a:r>
              <a:rPr lang="en-US" sz="1600" dirty="0">
                <a:ea typeface="+mn-ea"/>
                <a:cs typeface="+mn-cs"/>
              </a:rPr>
              <a:t>USDA: Dath Mita</a:t>
            </a:r>
          </a:p>
          <a:p>
            <a:pPr lvl="1"/>
            <a:r>
              <a:rPr lang="en-US" sz="1600" dirty="0">
                <a:ea typeface="+mn-ea"/>
                <a:cs typeface="+mn-cs"/>
              </a:rPr>
              <a:t>NOAA: Mitch Goldberg </a:t>
            </a:r>
          </a:p>
          <a:p>
            <a:pPr lvl="1"/>
            <a:r>
              <a:rPr lang="en-US" sz="1600" dirty="0">
                <a:ea typeface="+mn-ea"/>
                <a:cs typeface="+mn-cs"/>
              </a:rPr>
              <a:t>NGA: Dave Case</a:t>
            </a:r>
          </a:p>
        </p:txBody>
      </p:sp>
      <p:sp>
        <p:nvSpPr>
          <p:cNvPr id="10243" name="Title 2"/>
          <p:cNvSpPr>
            <a:spLocks noGrp="1"/>
          </p:cNvSpPr>
          <p:nvPr>
            <p:ph type="title"/>
          </p:nvPr>
        </p:nvSpPr>
        <p:spPr/>
        <p:txBody>
          <a:bodyPr/>
          <a:lstStyle/>
          <a:p>
            <a:r>
              <a:rPr lang="en-US" dirty="0"/>
              <a:t>JACIE Team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JACIE attendees 2014"/>
          <p:cNvPicPr>
            <a:picLocks noChangeAspect="1"/>
          </p:cNvPicPr>
          <p:nvPr/>
        </p:nvPicPr>
        <p:blipFill>
          <a:blip r:embed="rId2"/>
          <a:stretch>
            <a:fillRect/>
          </a:stretch>
        </p:blipFill>
        <p:spPr>
          <a:xfrm>
            <a:off x="0" y="1828800"/>
            <a:ext cx="9110523" cy="3381079"/>
          </a:xfrm>
          <a:prstGeom prst="rect">
            <a:avLst/>
          </a:prstGeom>
        </p:spPr>
      </p:pic>
      <p:sp>
        <p:nvSpPr>
          <p:cNvPr id="6" name="Title 2"/>
          <p:cNvSpPr>
            <a:spLocks noGrp="1"/>
          </p:cNvSpPr>
          <p:nvPr>
            <p:ph type="title"/>
          </p:nvPr>
        </p:nvSpPr>
        <p:spPr>
          <a:xfrm>
            <a:off x="9832" y="609600"/>
            <a:ext cx="9134168" cy="609600"/>
          </a:xfrm>
        </p:spPr>
        <p:txBody>
          <a:bodyPr/>
          <a:lstStyle/>
          <a:p>
            <a:r>
              <a:rPr lang="en-US" dirty="0"/>
              <a:t>JACIE 2014 – </a:t>
            </a:r>
            <a:r>
              <a:rPr lang="en-US" b="0" dirty="0"/>
              <a:t> </a:t>
            </a:r>
            <a:r>
              <a:rPr lang="en-US" dirty="0"/>
              <a:t>Louisville, KY (ASPRS)</a:t>
            </a:r>
          </a:p>
        </p:txBody>
      </p:sp>
    </p:spTree>
    <p:extLst>
      <p:ext uri="{BB962C8B-B14F-4D97-AF65-F5344CB8AC3E}">
        <p14:creationId xmlns:p14="http://schemas.microsoft.com/office/powerpoint/2010/main" val="419991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JACIE attendees 2015"/>
          <p:cNvPicPr>
            <a:picLocks noChangeAspect="1"/>
          </p:cNvPicPr>
          <p:nvPr/>
        </p:nvPicPr>
        <p:blipFill rotWithShape="1">
          <a:blip r:embed="rId2" cstate="print">
            <a:extLst>
              <a:ext uri="{28A0092B-C50C-407E-A947-70E740481C1C}">
                <a14:useLocalDpi xmlns:a14="http://schemas.microsoft.com/office/drawing/2010/main" val="0"/>
              </a:ext>
            </a:extLst>
          </a:blip>
          <a:srcRect l="3361" t="16403" r="3386" b="7889"/>
          <a:stretch/>
        </p:blipFill>
        <p:spPr>
          <a:xfrm>
            <a:off x="17206" y="1219200"/>
            <a:ext cx="9107129" cy="4922772"/>
          </a:xfrm>
          <a:prstGeom prst="rect">
            <a:avLst/>
          </a:prstGeom>
        </p:spPr>
      </p:pic>
      <p:sp>
        <p:nvSpPr>
          <p:cNvPr id="6" name="Title 2"/>
          <p:cNvSpPr txBox="1">
            <a:spLocks/>
          </p:cNvSpPr>
          <p:nvPr/>
        </p:nvSpPr>
        <p:spPr bwMode="auto">
          <a:xfrm>
            <a:off x="9832" y="609600"/>
            <a:ext cx="91341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kern="0" dirty="0"/>
              <a:t>JACIE 2015 – Tampa, FL (ASPRS)</a:t>
            </a:r>
          </a:p>
        </p:txBody>
      </p:sp>
    </p:spTree>
    <p:extLst>
      <p:ext uri="{BB962C8B-B14F-4D97-AF65-F5344CB8AC3E}">
        <p14:creationId xmlns:p14="http://schemas.microsoft.com/office/powerpoint/2010/main" val="403301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JACIE attendees 2016"/>
          <p:cNvPicPr>
            <a:picLocks noChangeAspect="1"/>
          </p:cNvPicPr>
          <p:nvPr/>
        </p:nvPicPr>
        <p:blipFill rotWithShape="1">
          <a:blip r:embed="rId2" cstate="print">
            <a:extLst>
              <a:ext uri="{28A0092B-C50C-407E-A947-70E740481C1C}">
                <a14:useLocalDpi xmlns:a14="http://schemas.microsoft.com/office/drawing/2010/main" val="0"/>
              </a:ext>
            </a:extLst>
          </a:blip>
          <a:srcRect t="21110" b="12222"/>
          <a:stretch/>
        </p:blipFill>
        <p:spPr>
          <a:xfrm>
            <a:off x="9832" y="1295400"/>
            <a:ext cx="9144000" cy="4572000"/>
          </a:xfrm>
          <a:prstGeom prst="rect">
            <a:avLst/>
          </a:prstGeom>
        </p:spPr>
      </p:pic>
      <p:sp>
        <p:nvSpPr>
          <p:cNvPr id="3" name="Title 2"/>
          <p:cNvSpPr>
            <a:spLocks noGrp="1"/>
          </p:cNvSpPr>
          <p:nvPr>
            <p:ph type="title"/>
          </p:nvPr>
        </p:nvSpPr>
        <p:spPr>
          <a:xfrm>
            <a:off x="9832" y="609600"/>
            <a:ext cx="9134168" cy="609600"/>
          </a:xfrm>
        </p:spPr>
        <p:txBody>
          <a:bodyPr/>
          <a:lstStyle/>
          <a:p>
            <a:r>
              <a:rPr lang="en-US" dirty="0"/>
              <a:t>JACIE 2016 – Ft Worth, TX (ASPRS)</a:t>
            </a:r>
          </a:p>
        </p:txBody>
      </p:sp>
    </p:spTree>
    <p:extLst>
      <p:ext uri="{BB962C8B-B14F-4D97-AF65-F5344CB8AC3E}">
        <p14:creationId xmlns:p14="http://schemas.microsoft.com/office/powerpoint/2010/main" val="362424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JACIE attendees 2017">
            <a:extLst>
              <a:ext uri="{FF2B5EF4-FFF2-40B4-BE49-F238E27FC236}">
                <a16:creationId xmlns:a16="http://schemas.microsoft.com/office/drawing/2014/main" id="{A873F5F8-2AFB-45C9-9D04-EB8B22D7F40F}"/>
              </a:ext>
            </a:extLst>
          </p:cNvPr>
          <p:cNvPicPr>
            <a:picLocks noChangeAspect="1"/>
          </p:cNvPicPr>
          <p:nvPr/>
        </p:nvPicPr>
        <p:blipFill rotWithShape="1">
          <a:blip r:embed="rId2">
            <a:extLst>
              <a:ext uri="{28A0092B-C50C-407E-A947-70E740481C1C}">
                <a14:useLocalDpi xmlns:a14="http://schemas.microsoft.com/office/drawing/2010/main" val="0"/>
              </a:ext>
            </a:extLst>
          </a:blip>
          <a:srcRect l="8147" t="35517" r="4957" b="29483"/>
          <a:stretch/>
        </p:blipFill>
        <p:spPr>
          <a:xfrm>
            <a:off x="9832" y="2209800"/>
            <a:ext cx="9080938" cy="2743200"/>
          </a:xfrm>
          <a:prstGeom prst="rect">
            <a:avLst/>
          </a:prstGeom>
        </p:spPr>
      </p:pic>
      <p:sp>
        <p:nvSpPr>
          <p:cNvPr id="3" name="Title 2"/>
          <p:cNvSpPr>
            <a:spLocks noGrp="1"/>
          </p:cNvSpPr>
          <p:nvPr>
            <p:ph type="title"/>
          </p:nvPr>
        </p:nvSpPr>
        <p:spPr>
          <a:xfrm>
            <a:off x="9832" y="609600"/>
            <a:ext cx="9134168" cy="609600"/>
          </a:xfrm>
        </p:spPr>
        <p:txBody>
          <a:bodyPr/>
          <a:lstStyle/>
          <a:p>
            <a:r>
              <a:rPr lang="en-US" dirty="0"/>
              <a:t>JACIE 2017 – Reston, VA (USGS)</a:t>
            </a:r>
          </a:p>
        </p:txBody>
      </p:sp>
    </p:spTree>
    <p:extLst>
      <p:ext uri="{BB962C8B-B14F-4D97-AF65-F5344CB8AC3E}">
        <p14:creationId xmlns:p14="http://schemas.microsoft.com/office/powerpoint/2010/main" val="311451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of JACIE attendees 2018">
            <a:extLst>
              <a:ext uri="{FF2B5EF4-FFF2-40B4-BE49-F238E27FC236}">
                <a16:creationId xmlns:a16="http://schemas.microsoft.com/office/drawing/2014/main" id="{5B0D348A-D415-4133-9E3E-6C9221D20BB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2585" r="8356" b="35714"/>
          <a:stretch/>
        </p:blipFill>
        <p:spPr>
          <a:xfrm>
            <a:off x="24415" y="2057400"/>
            <a:ext cx="9105343" cy="2362200"/>
          </a:xfrm>
        </p:spPr>
      </p:pic>
      <p:sp>
        <p:nvSpPr>
          <p:cNvPr id="3" name="Title 2"/>
          <p:cNvSpPr>
            <a:spLocks noGrp="1"/>
          </p:cNvSpPr>
          <p:nvPr>
            <p:ph type="title"/>
          </p:nvPr>
        </p:nvSpPr>
        <p:spPr>
          <a:xfrm>
            <a:off x="190500" y="228600"/>
            <a:ext cx="8763000" cy="1371600"/>
          </a:xfrm>
        </p:spPr>
        <p:txBody>
          <a:bodyPr/>
          <a:lstStyle/>
          <a:p>
            <a:r>
              <a:rPr lang="en-US" dirty="0"/>
              <a:t>JACIE 2018 – College Park, MD (NOAA)</a:t>
            </a:r>
          </a:p>
        </p:txBody>
      </p:sp>
    </p:spTree>
    <p:extLst>
      <p:ext uri="{BB962C8B-B14F-4D97-AF65-F5344CB8AC3E}">
        <p14:creationId xmlns:p14="http://schemas.microsoft.com/office/powerpoint/2010/main" val="3104980643"/>
      </p:ext>
    </p:extLst>
  </p:cSld>
  <p:clrMapOvr>
    <a:masterClrMapping/>
  </p:clrMapOvr>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21092</TotalTime>
  <Pages>4</Pages>
  <Words>647</Words>
  <Application>Microsoft Office PowerPoint</Application>
  <PresentationFormat>On-screen Show (4:3)</PresentationFormat>
  <Paragraphs>105</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Times New Roman</vt:lpstr>
      <vt:lpstr>Wingdings</vt:lpstr>
      <vt:lpstr>Desktop</vt:lpstr>
      <vt:lpstr>Joint Agency Commercial Imagery Evaluation (JACIE)</vt:lpstr>
      <vt:lpstr>Welcome to the 18th JACIE Civil Commercial Imagery Evaluation Workshop</vt:lpstr>
      <vt:lpstr>Joint Agency Commercial Imagery Evaluation (JACIE) Forum</vt:lpstr>
      <vt:lpstr>JACIE Team</vt:lpstr>
      <vt:lpstr>JACIE 2014 –  Louisville, KY (ASPRS)</vt:lpstr>
      <vt:lpstr>PowerPoint Presentation</vt:lpstr>
      <vt:lpstr>JACIE 2016 – Ft Worth, TX (ASPRS)</vt:lpstr>
      <vt:lpstr>JACIE 2017 – Reston, VA (USGS)</vt:lpstr>
      <vt:lpstr>JACIE 2018 – College Park, MD (NOAA)</vt:lpstr>
      <vt:lpstr>JACIE 2019 – Reston, VA (USGS)</vt:lpstr>
      <vt:lpstr>WiFi info</vt:lpstr>
      <vt:lpstr>Government / Industry Panel Sessions</vt:lpstr>
      <vt:lpstr>PowerPoint Presentation</vt:lpstr>
      <vt:lpstr>PowerPoint Presentation</vt:lpstr>
      <vt:lpstr>PowerPoint Presentation</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Hartpence, Anya (Contractor)</cp:lastModifiedBy>
  <cp:revision>1062</cp:revision>
  <cp:lastPrinted>2013-03-06T17:14:23Z</cp:lastPrinted>
  <dcterms:created xsi:type="dcterms:W3CDTF">2012-12-13T13:14:00Z</dcterms:created>
  <dcterms:modified xsi:type="dcterms:W3CDTF">2020-01-27T19:10:57Z</dcterms:modified>
</cp:coreProperties>
</file>